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70" r:id="rId2"/>
    <p:sldId id="258" r:id="rId3"/>
    <p:sldId id="276" r:id="rId4"/>
    <p:sldId id="277" r:id="rId5"/>
    <p:sldId id="26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acher" initials="t" lastIdx="1" clrIdx="0">
    <p:extLst>
      <p:ext uri="{19B8F6BF-5375-455C-9EA6-DF929625EA0E}">
        <p15:presenceInfo xmlns:p15="http://schemas.microsoft.com/office/powerpoint/2012/main" userId="teach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5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3:00:50.79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8CDC9-85D4-4503-A1C1-C4A7D08CE495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FA11-8017-47B8-A9A2-068FE447A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129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0C2CA-8CD8-4E53-B48B-9CD0A43FF074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3264A-1F6A-4362-BF28-DE762C0DF9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4111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 cycle that</a:t>
            </a:r>
            <a:r>
              <a:rPr lang="en-AU" baseline="0" dirty="0" smtClean="0"/>
              <a:t> goes from day through to night is known as a solar day. Because of earths elliptical orbit these can be a few minutes more or less than 24 hours.</a:t>
            </a:r>
          </a:p>
          <a:p>
            <a:r>
              <a:rPr lang="en-AU" baseline="0" dirty="0" smtClean="0"/>
              <a:t>A complete spin on the earths axis take 23 hours and 56 minutes and is known as a sidereal day.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1622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6509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2887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9326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5742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9870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4230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4202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2766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1168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7603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8599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9339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6598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242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1627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5050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3925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3072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8531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0458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5549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4120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3643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5/11/2020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anchor="ctr">
            <a:normAutofit/>
          </a:bodyPr>
          <a:lstStyle/>
          <a:p>
            <a:r>
              <a:rPr lang="en-AU" dirty="0" smtClean="0"/>
              <a:t>Space Science Revision</a:t>
            </a:r>
            <a:r>
              <a:rPr lang="en-AU" dirty="0"/>
              <a:t/>
            </a:r>
            <a:br>
              <a:rPr lang="en-AU" dirty="0"/>
            </a:br>
            <a:r>
              <a:rPr lang="en-AU" sz="2800" dirty="0"/>
              <a:t>Year 7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296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0351" b="27940"/>
          <a:stretch/>
        </p:blipFill>
        <p:spPr>
          <a:xfrm>
            <a:off x="6266001" y="3409057"/>
            <a:ext cx="5854763" cy="21735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6073350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Development/Guided Practise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12405" y="916888"/>
          <a:ext cx="4396874" cy="265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96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Describing eclipses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dirty="0" smtClean="0"/>
                        <a:t>Is the Earth between the Sun and the moon?</a:t>
                      </a:r>
                    </a:p>
                    <a:p>
                      <a:pPr marL="0" indent="0">
                        <a:buNone/>
                      </a:pPr>
                      <a:r>
                        <a:rPr lang="en-AU" baseline="0" dirty="0" smtClean="0"/>
                        <a:t>Yes = </a:t>
                      </a:r>
                      <a:r>
                        <a:rPr lang="en-AU" b="1" baseline="0" dirty="0" smtClean="0"/>
                        <a:t>Lunar eclipse</a:t>
                      </a:r>
                      <a:br>
                        <a:rPr lang="en-AU" b="1" baseline="0" dirty="0" smtClean="0"/>
                      </a:br>
                      <a:r>
                        <a:rPr lang="en-AU" b="0" baseline="0" dirty="0" smtClean="0"/>
                        <a:t>No = </a:t>
                      </a:r>
                      <a:r>
                        <a:rPr lang="en-AU" b="1" baseline="0" dirty="0" smtClean="0"/>
                        <a:t>Solar eclipse</a:t>
                      </a:r>
                    </a:p>
                    <a:p>
                      <a:pPr marL="0" indent="0">
                        <a:buNone/>
                      </a:pPr>
                      <a:endParaRPr lang="en-AU" baseline="0" dirty="0" smtClean="0"/>
                    </a:p>
                    <a:p>
                      <a:pPr marL="0" indent="0">
                        <a:buNone/>
                      </a:pPr>
                      <a:r>
                        <a:rPr lang="en-AU" baseline="0" dirty="0" smtClean="0"/>
                        <a:t>2.  Is light from the sun completely blocked?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 = </a:t>
                      </a:r>
                      <a:r>
                        <a:rPr lang="en-AU" b="1" baseline="0" dirty="0" smtClean="0"/>
                        <a:t>Total solar eclipse</a:t>
                      </a:r>
                    </a:p>
                    <a:p>
                      <a:pPr marL="0" indent="0">
                        <a:buNone/>
                      </a:pPr>
                      <a:r>
                        <a:rPr lang="en-AU" dirty="0" smtClean="0"/>
                        <a:t>No =</a:t>
                      </a:r>
                      <a:r>
                        <a:rPr lang="en-AU" baseline="0" dirty="0" smtClean="0"/>
                        <a:t> </a:t>
                      </a:r>
                      <a:r>
                        <a:rPr lang="en-AU" b="1" baseline="0" dirty="0" smtClean="0"/>
                        <a:t>Partial solar eclipse</a:t>
                      </a:r>
                      <a:endParaRPr lang="en-AU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</a:t>
                      </a:r>
                      <a:r>
                        <a:rPr lang="en-AU" baseline="0" dirty="0" smtClean="0"/>
                        <a:t> the Earth between the Sun and the moon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9514800" y="1236928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light from the sun completely</a:t>
                      </a:r>
                      <a:r>
                        <a:rPr lang="en-AU" baseline="0" dirty="0" smtClean="0"/>
                        <a:t> blocked?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86597" y="2878111"/>
            <a:ext cx="6160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Describe the eclipse below</a:t>
            </a:r>
            <a:endParaRPr lang="en-AU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66040" y="5671701"/>
            <a:ext cx="1069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00B050"/>
                </a:solidFill>
              </a:rPr>
              <a:t>This is a partial solar eclipse, because the moon is between the Sun and the Earth and is not completely blocking the sunlight.</a:t>
            </a:r>
            <a:endParaRPr lang="en-AU" sz="3200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040" y="3751357"/>
            <a:ext cx="6160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This is a ________ eclipse, because the _______ is between the Sun and the ________.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52219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If it is the summer solstice in the Northern Hemisphere, what is happening in the</a:t>
                      </a:r>
                      <a:r>
                        <a:rPr lang="en-AU" baseline="0" dirty="0" smtClean="0"/>
                        <a:t> Southern Hemisphere?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9514800" y="1995981"/>
          <a:ext cx="2605964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If it is the equinox in the Southern Hemisphere, what is happening in the Northern hemisphere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7"/>
            <a:ext cx="8438805" cy="3308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Solstice and Equinox</a:t>
            </a:r>
          </a:p>
          <a:p>
            <a:r>
              <a:rPr lang="en-AU" dirty="0"/>
              <a:t>The longest day of the year is called the summer solstice.</a:t>
            </a:r>
          </a:p>
          <a:p>
            <a:r>
              <a:rPr lang="en-AU" dirty="0"/>
              <a:t>The shortest day of the year is called the winter solstice.</a:t>
            </a:r>
          </a:p>
          <a:p>
            <a:r>
              <a:rPr lang="en-AU" dirty="0"/>
              <a:t>The time at which day and night are the same length is called equinox.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9514800" y="3798436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is an equinox different to a solstice?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93" y="3744882"/>
            <a:ext cx="2881746" cy="288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9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Why do seasons happen?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9514800" y="1025550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would Earth</a:t>
                      </a:r>
                      <a:r>
                        <a:rPr lang="en-AU" baseline="0" dirty="0" smtClean="0"/>
                        <a:t> be different if its axis was not tilted?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6"/>
            <a:ext cx="7929991" cy="4641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Seasons</a:t>
            </a:r>
          </a:p>
          <a:p>
            <a:pPr marL="0" indent="0">
              <a:buNone/>
            </a:pPr>
            <a:r>
              <a:rPr lang="en-AU" dirty="0" smtClean="0"/>
              <a:t>Seasons are the four parts of the year (summer, autumn, winter and spring) that experience different weather patterns.</a:t>
            </a:r>
          </a:p>
          <a:p>
            <a:r>
              <a:rPr lang="en-AU" dirty="0" smtClean="0"/>
              <a:t>The </a:t>
            </a:r>
            <a:r>
              <a:rPr lang="en-AU" dirty="0"/>
              <a:t>Earth’s axis is tilted at an angle of 23.5</a:t>
            </a:r>
            <a:r>
              <a:rPr lang="en-AU" dirty="0" smtClean="0"/>
              <a:t>°</a:t>
            </a:r>
          </a:p>
          <a:p>
            <a:r>
              <a:rPr lang="en-AU" dirty="0" smtClean="0"/>
              <a:t>Seasons are caused by the tilt of the Earth’s axis.</a:t>
            </a:r>
            <a:endParaRPr lang="en-AU" dirty="0"/>
          </a:p>
          <a:p>
            <a:r>
              <a:rPr lang="en-AU" dirty="0" smtClean="0"/>
              <a:t>As the </a:t>
            </a:r>
            <a:r>
              <a:rPr lang="en-AU" dirty="0"/>
              <a:t>Earth </a:t>
            </a:r>
            <a:r>
              <a:rPr lang="en-AU" dirty="0" smtClean="0"/>
              <a:t>orbits the Sun</a:t>
            </a:r>
            <a:r>
              <a:rPr lang="en-AU" dirty="0"/>
              <a:t>, certain parts of the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world </a:t>
            </a:r>
            <a:r>
              <a:rPr lang="en-AU" dirty="0"/>
              <a:t>are tilted </a:t>
            </a:r>
            <a:r>
              <a:rPr lang="en-AU" dirty="0" smtClean="0"/>
              <a:t>either </a:t>
            </a:r>
            <a:r>
              <a:rPr lang="en-AU" dirty="0"/>
              <a:t>towards or away from the </a:t>
            </a:r>
            <a:r>
              <a:rPr lang="en-AU" dirty="0" smtClean="0"/>
              <a:t>Sun</a:t>
            </a:r>
            <a:r>
              <a:rPr lang="en-AU" dirty="0"/>
              <a:t>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547" y="4074300"/>
            <a:ext cx="2560077" cy="25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4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two factors cause hotter</a:t>
                      </a:r>
                      <a:r>
                        <a:rPr lang="en-AU" baseline="0" dirty="0" smtClean="0"/>
                        <a:t> weather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7"/>
            <a:ext cx="8598865" cy="4480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Summer</a:t>
            </a:r>
          </a:p>
          <a:p>
            <a:r>
              <a:rPr lang="en-AU" dirty="0"/>
              <a:t>When part of the world is tilted towards the sun, it experiences longer daytimes and shorter nights. </a:t>
            </a:r>
            <a:endParaRPr lang="en-AU" dirty="0" smtClean="0"/>
          </a:p>
          <a:p>
            <a:r>
              <a:rPr lang="en-AU" dirty="0" smtClean="0"/>
              <a:t>The </a:t>
            </a:r>
            <a:r>
              <a:rPr lang="en-AU" dirty="0"/>
              <a:t>Earth heats up for longer and </a:t>
            </a:r>
            <a:r>
              <a:rPr lang="en-AU" dirty="0" smtClean="0"/>
              <a:t>doesn’t have </a:t>
            </a:r>
            <a:r>
              <a:rPr lang="en-AU" dirty="0"/>
              <a:t>as much time to cool down.</a:t>
            </a:r>
          </a:p>
          <a:p>
            <a:r>
              <a:rPr lang="en-AU" dirty="0"/>
              <a:t>Being tilted towards the </a:t>
            </a:r>
            <a:r>
              <a:rPr lang="en-AU" dirty="0" smtClean="0"/>
              <a:t>Sun </a:t>
            </a:r>
            <a:r>
              <a:rPr lang="en-AU" dirty="0"/>
              <a:t>also </a:t>
            </a:r>
            <a:r>
              <a:rPr lang="en-AU" dirty="0" smtClean="0"/>
              <a:t>means that </a:t>
            </a:r>
            <a:r>
              <a:rPr lang="en-AU" dirty="0"/>
              <a:t>the </a:t>
            </a:r>
            <a:r>
              <a:rPr lang="en-AU" dirty="0" smtClean="0"/>
              <a:t>Sun’s </a:t>
            </a:r>
            <a:r>
              <a:rPr lang="en-AU" dirty="0"/>
              <a:t>rays are spread over </a:t>
            </a:r>
            <a:r>
              <a:rPr lang="en-AU" dirty="0" smtClean="0"/>
              <a:t>a smaller </a:t>
            </a:r>
            <a:r>
              <a:rPr lang="en-AU" dirty="0"/>
              <a:t>area.</a:t>
            </a:r>
          </a:p>
          <a:p>
            <a:r>
              <a:rPr lang="en-AU" dirty="0"/>
              <a:t>These two factors make the </a:t>
            </a:r>
            <a:r>
              <a:rPr lang="en-AU" dirty="0" smtClean="0"/>
              <a:t>weather hotter</a:t>
            </a:r>
            <a:r>
              <a:rPr lang="en-AU" dirty="0"/>
              <a:t>. We </a:t>
            </a:r>
            <a:r>
              <a:rPr lang="en-AU" dirty="0" smtClean="0"/>
              <a:t>call these </a:t>
            </a:r>
            <a:r>
              <a:rPr lang="en-AU" dirty="0"/>
              <a:t>times summer.</a:t>
            </a:r>
          </a:p>
          <a:p>
            <a:endParaRPr lang="en-AU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9514800" y="1172932"/>
          <a:ext cx="2605964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In the diagram below, which hemisphere is experiencing summer? Explain.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053" y="3718561"/>
            <a:ext cx="3667711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8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</a:t>
                      </a:r>
                      <a:r>
                        <a:rPr lang="en-AU" baseline="0" dirty="0" smtClean="0"/>
                        <a:t> is winter different to summer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9514800" y="113070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causes winter to be</a:t>
                      </a:r>
                      <a:r>
                        <a:rPr lang="en-AU" baseline="0" dirty="0" smtClean="0"/>
                        <a:t> cooler than summer?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7"/>
            <a:ext cx="8438805" cy="3308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Winter</a:t>
            </a:r>
          </a:p>
          <a:p>
            <a:r>
              <a:rPr lang="en-AU" dirty="0"/>
              <a:t>When part of the world is tilted away from the sun, </a:t>
            </a:r>
            <a:r>
              <a:rPr lang="en-AU" dirty="0" smtClean="0"/>
              <a:t>the opposite to summer occurs. </a:t>
            </a:r>
          </a:p>
          <a:p>
            <a:r>
              <a:rPr lang="en-AU" dirty="0" smtClean="0"/>
              <a:t>Daytimes </a:t>
            </a:r>
            <a:r>
              <a:rPr lang="en-AU" dirty="0"/>
              <a:t>are shorter, the nights are longer, and the sun’s rays are spread over </a:t>
            </a:r>
            <a:r>
              <a:rPr lang="en-AU" dirty="0" smtClean="0"/>
              <a:t>a </a:t>
            </a:r>
            <a:r>
              <a:rPr lang="en-AU" dirty="0"/>
              <a:t>large area.</a:t>
            </a:r>
          </a:p>
          <a:p>
            <a:r>
              <a:rPr lang="en-AU" dirty="0"/>
              <a:t>Because of these differences, </a:t>
            </a:r>
            <a:r>
              <a:rPr lang="en-AU" dirty="0" smtClean="0"/>
              <a:t>the weather </a:t>
            </a:r>
            <a:r>
              <a:rPr lang="en-AU" dirty="0"/>
              <a:t>is cooler. </a:t>
            </a:r>
            <a:br>
              <a:rPr lang="en-AU" dirty="0"/>
            </a:br>
            <a:r>
              <a:rPr lang="en-AU" dirty="0" smtClean="0"/>
              <a:t>We </a:t>
            </a:r>
            <a:r>
              <a:rPr lang="en-AU" dirty="0"/>
              <a:t>call these </a:t>
            </a:r>
            <a:r>
              <a:rPr lang="en-AU" dirty="0" smtClean="0"/>
              <a:t>times winter</a:t>
            </a:r>
            <a:r>
              <a:rPr lang="en-AU" dirty="0"/>
              <a:t>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9514800" y="2187351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In the diagram below,</a:t>
                      </a:r>
                      <a:r>
                        <a:rPr lang="en-AU" baseline="0" dirty="0" smtClean="0"/>
                        <a:t> which hemisphere is experiencing winter?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59" y="4109258"/>
            <a:ext cx="3302923" cy="24771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053" y="3624349"/>
            <a:ext cx="3667711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7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season occurs after</a:t>
                      </a:r>
                      <a:r>
                        <a:rPr lang="en-AU" baseline="0" dirty="0" smtClean="0"/>
                        <a:t> summer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7"/>
            <a:ext cx="8598865" cy="4480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Autumn and Spring</a:t>
            </a:r>
          </a:p>
          <a:p>
            <a:pPr marL="0" indent="0">
              <a:buNone/>
            </a:pPr>
            <a:r>
              <a:rPr lang="en-AU" dirty="0" smtClean="0"/>
              <a:t>When the weather is changing from summer to winter or winter to summer there are seasons in between. </a:t>
            </a:r>
          </a:p>
          <a:p>
            <a:r>
              <a:rPr lang="en-AU" dirty="0" smtClean="0"/>
              <a:t>The weather in these seasons are usually not quite as hot or cold.</a:t>
            </a:r>
          </a:p>
          <a:p>
            <a:r>
              <a:rPr lang="en-AU" dirty="0" smtClean="0"/>
              <a:t>Autumn occurs after summer and before winter.</a:t>
            </a:r>
            <a:endParaRPr lang="en-AU" dirty="0"/>
          </a:p>
          <a:p>
            <a:r>
              <a:rPr lang="en-AU" dirty="0" smtClean="0"/>
              <a:t>Spring occurs after winter and before summer.</a:t>
            </a:r>
            <a:endParaRPr lang="en-AU" dirty="0"/>
          </a:p>
          <a:p>
            <a:endParaRPr lang="en-AU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9514800" y="1172932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On your whiteboard:</a:t>
                      </a:r>
                      <a:br>
                        <a:rPr lang="en-AU" dirty="0" smtClean="0"/>
                      </a:br>
                      <a:r>
                        <a:rPr lang="en-AU" dirty="0" smtClean="0"/>
                        <a:t>list the order of the seasons.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9857" b="10269"/>
          <a:stretch/>
        </p:blipFill>
        <p:spPr>
          <a:xfrm>
            <a:off x="4722993" y="4203510"/>
            <a:ext cx="4357068" cy="2320120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9514800" y="2615046"/>
          <a:ext cx="2605964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The diagram below shows summer and</a:t>
                      </a:r>
                      <a:r>
                        <a:rPr lang="en-AU" baseline="0" dirty="0" smtClean="0"/>
                        <a:t> winter in the southern hemisphere. Which letters represent autumn and spring?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57064" y="4639692"/>
            <a:ext cx="12441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b="1" dirty="0"/>
              <a:t>s</a:t>
            </a:r>
            <a:r>
              <a:rPr lang="en-AU" sz="2400" b="1" dirty="0" smtClean="0"/>
              <a:t>ummer</a:t>
            </a:r>
            <a:endParaRPr lang="en-A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55557" y="4639692"/>
            <a:ext cx="10440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winter</a:t>
            </a:r>
            <a:endParaRPr lang="en-AU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681196" y="4347304"/>
            <a:ext cx="479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A</a:t>
            </a:r>
            <a:endParaRPr lang="en-AU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681196" y="5912387"/>
            <a:ext cx="479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B</a:t>
            </a:r>
            <a:endParaRPr lang="en-AU" sz="2800" b="1" dirty="0"/>
          </a:p>
        </p:txBody>
      </p:sp>
    </p:spTree>
    <p:extLst>
      <p:ext uri="{BB962C8B-B14F-4D97-AF65-F5344CB8AC3E}">
        <p14:creationId xmlns:p14="http://schemas.microsoft.com/office/powerpoint/2010/main" val="195948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73350" cy="584775"/>
          </a:xfrm>
          <a:prstGeom prst="homePlat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Development/Guided Practise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12405" y="916888"/>
          <a:ext cx="4912580" cy="1371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9125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Describing seasons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sz="2000" dirty="0" smtClean="0"/>
                        <a:t>Is the hemisphere</a:t>
                      </a:r>
                      <a:r>
                        <a:rPr lang="en-AU" sz="2000" baseline="0" dirty="0" smtClean="0"/>
                        <a:t> tilted towards the sun</a:t>
                      </a:r>
                      <a:r>
                        <a:rPr lang="en-AU" sz="2000" dirty="0" smtClean="0"/>
                        <a:t>?</a:t>
                      </a:r>
                    </a:p>
                    <a:p>
                      <a:pPr marL="0" indent="0">
                        <a:buNone/>
                      </a:pPr>
                      <a:r>
                        <a:rPr lang="en-AU" sz="2000" baseline="0" dirty="0" smtClean="0"/>
                        <a:t>Yes = Summer</a:t>
                      </a:r>
                    </a:p>
                    <a:p>
                      <a:pPr marL="0" indent="0">
                        <a:buNone/>
                      </a:pPr>
                      <a:r>
                        <a:rPr lang="en-AU" sz="2000" baseline="0" dirty="0" smtClean="0"/>
                        <a:t>No = Winter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909279" y="2491430"/>
            <a:ext cx="7211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Which season is the southern hemisphere experiencing in this diagram?</a:t>
            </a:r>
            <a:endParaRPr lang="en-AU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12426" y="4203991"/>
            <a:ext cx="62808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00B050"/>
                </a:solidFill>
              </a:rPr>
              <a:t>The Southern Hemisphere is experiencing summer, because it is tilted towards the sun.</a:t>
            </a:r>
            <a:endParaRPr lang="en-AU" sz="3200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517" y="3720223"/>
            <a:ext cx="4652356" cy="2646027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hemisphere</a:t>
                      </a:r>
                      <a:r>
                        <a:rPr lang="en-AU" baseline="0" dirty="0" smtClean="0"/>
                        <a:t> tilted towards the Sun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87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Where does</a:t>
                      </a:r>
                      <a:r>
                        <a:rPr lang="en-AU" baseline="0" dirty="0" smtClean="0"/>
                        <a:t> moonlight come from?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7"/>
            <a:ext cx="8598865" cy="4480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Moonlight</a:t>
            </a:r>
          </a:p>
          <a:p>
            <a:r>
              <a:rPr lang="en-AU" dirty="0"/>
              <a:t>The Moon does not create its own light, it reflects light from the Sun.</a:t>
            </a:r>
          </a:p>
          <a:p>
            <a:r>
              <a:rPr lang="en-AU" dirty="0"/>
              <a:t>The amount of light reflected varies with the phase of the Moon.</a:t>
            </a:r>
          </a:p>
          <a:p>
            <a:r>
              <a:rPr lang="en-AU" dirty="0" smtClean="0"/>
              <a:t>We always see the same side of </a:t>
            </a:r>
            <a:r>
              <a:rPr lang="en-AU" dirty="0"/>
              <a:t>the Moon because it rotates at the same speed as it orbits</a:t>
            </a:r>
            <a:r>
              <a:rPr lang="en-AU" dirty="0" smtClean="0"/>
              <a:t>.</a:t>
            </a:r>
          </a:p>
          <a:p>
            <a:r>
              <a:rPr lang="en-AU" dirty="0" smtClean="0"/>
              <a:t>It takes 27.3 days for the Moon to complete one orbit of the Earth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9514800" y="1172932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Why</a:t>
                      </a:r>
                      <a:r>
                        <a:rPr lang="en-AU" baseline="0" dirty="0" smtClean="0"/>
                        <a:t> do we only see one side of the moon?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577" y="3970625"/>
            <a:ext cx="1943100" cy="2352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87" y="4618634"/>
            <a:ext cx="2960370" cy="215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4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Why does the Moon appear to change shape?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9514800" y="1130701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some names given to the different</a:t>
                      </a:r>
                      <a:r>
                        <a:rPr lang="en-AU" baseline="0" dirty="0" smtClean="0"/>
                        <a:t> shapes of the moon?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6"/>
            <a:ext cx="8438805" cy="3914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Phases of the moon</a:t>
            </a:r>
          </a:p>
          <a:p>
            <a:r>
              <a:rPr lang="en-AU" dirty="0" smtClean="0"/>
              <a:t>Sometimes only part of the moon is visible.</a:t>
            </a:r>
          </a:p>
          <a:p>
            <a:r>
              <a:rPr lang="en-AU" dirty="0"/>
              <a:t>The Moon gradually becomes more or less visible as it orbits the Earth</a:t>
            </a:r>
            <a:r>
              <a:rPr lang="en-AU" dirty="0" smtClean="0"/>
              <a:t>.</a:t>
            </a:r>
          </a:p>
          <a:p>
            <a:r>
              <a:rPr lang="en-AU" dirty="0" smtClean="0"/>
              <a:t>You might see a half Moon, a crescent of a full Moon.</a:t>
            </a:r>
          </a:p>
          <a:p>
            <a:r>
              <a:rPr lang="en-AU" dirty="0" smtClean="0"/>
              <a:t>The moon does not change shape, what changes is the amount of the Moon lit by the Sun, that is visible from Earth.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612" y="4234288"/>
            <a:ext cx="2568963" cy="24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7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difference between a crescent and</a:t>
                      </a:r>
                      <a:r>
                        <a:rPr lang="en-AU" baseline="0" dirty="0" smtClean="0"/>
                        <a:t> a quarter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9514800" y="1446585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phase</a:t>
                      </a:r>
                      <a:r>
                        <a:rPr lang="en-AU" baseline="0" dirty="0" smtClean="0"/>
                        <a:t> would occur between a crescent and a gibbous?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4" y="844407"/>
            <a:ext cx="8438805" cy="33089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b="1" dirty="0" smtClean="0"/>
              <a:t>Phases of the moon</a:t>
            </a:r>
          </a:p>
          <a:p>
            <a:r>
              <a:rPr lang="en-AU" dirty="0"/>
              <a:t>Full Moon – The Moon appears to be completely  visible.</a:t>
            </a:r>
          </a:p>
          <a:p>
            <a:r>
              <a:rPr lang="en-AU" dirty="0" smtClean="0"/>
              <a:t>New Moon – The Moon is not visible</a:t>
            </a:r>
          </a:p>
          <a:p>
            <a:r>
              <a:rPr lang="en-AU" dirty="0" smtClean="0"/>
              <a:t>Quarter – One half of the Moon is visible</a:t>
            </a:r>
            <a:endParaRPr lang="en-AU" dirty="0"/>
          </a:p>
          <a:p>
            <a:r>
              <a:rPr lang="en-AU" dirty="0" smtClean="0"/>
              <a:t>Crescent – Less than one half of one side of the </a:t>
            </a:r>
            <a:r>
              <a:rPr lang="en-AU" dirty="0"/>
              <a:t>M</a:t>
            </a:r>
            <a:r>
              <a:rPr lang="en-AU" dirty="0" smtClean="0"/>
              <a:t>oon is visible</a:t>
            </a:r>
            <a:endParaRPr lang="en-AU" dirty="0"/>
          </a:p>
          <a:p>
            <a:r>
              <a:rPr lang="en-AU" dirty="0" smtClean="0"/>
              <a:t>Gibbous – More then one half, but not quite a whole side is visible.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645" y="4708771"/>
            <a:ext cx="1112699" cy="1115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58" y="4708771"/>
            <a:ext cx="1142135" cy="11451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057" y="4727170"/>
            <a:ext cx="1112699" cy="11156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975" y="4722053"/>
            <a:ext cx="1117802" cy="11207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526" y="4689520"/>
            <a:ext cx="1152211" cy="1155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5894" y="4700634"/>
            <a:ext cx="1150249" cy="11532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6485" y="4689521"/>
            <a:ext cx="1150249" cy="11532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488" y="4689520"/>
            <a:ext cx="1150249" cy="11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3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658269"/>
              </p:ext>
            </p:extLst>
          </p:nvPr>
        </p:nvGraphicFramePr>
        <p:xfrm>
          <a:off x="9514800" y="4240852"/>
          <a:ext cx="2605964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ax·is</a:t>
                      </a:r>
                      <a:r>
                        <a:rPr lang="en-AU" baseline="0" dirty="0" smtClean="0"/>
                        <a:t> </a:t>
                      </a:r>
                      <a:r>
                        <a:rPr lang="en-AU" baseline="0" dirty="0"/>
                        <a:t>(</a:t>
                      </a:r>
                      <a:r>
                        <a:rPr lang="en-AU" i="1" baseline="0" dirty="0"/>
                        <a:t>verb</a:t>
                      </a:r>
                      <a:r>
                        <a:rPr lang="en-AU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An imaginary straight line joining the North and South Poles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ro·tat·ion</a:t>
                      </a:r>
                      <a:r>
                        <a:rPr lang="en-AU" baseline="0" dirty="0" smtClean="0"/>
                        <a:t> (</a:t>
                      </a:r>
                      <a:r>
                        <a:rPr lang="en-AU" i="1" baseline="0" dirty="0" smtClean="0"/>
                        <a:t>verb</a:t>
                      </a:r>
                      <a:r>
                        <a:rPr lang="en-AU" baseline="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One complete spin on an axis</a:t>
                      </a:r>
                      <a:endParaRPr lang="en-AU" baseline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759252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long</a:t>
                      </a:r>
                      <a:r>
                        <a:rPr lang="en-AU" baseline="0" dirty="0" smtClean="0"/>
                        <a:t> does it take for the Earth to complete one rotation on its axis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997989"/>
              </p:ext>
            </p:extLst>
          </p:nvPr>
        </p:nvGraphicFramePr>
        <p:xfrm>
          <a:off x="9514800" y="1398562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</a:t>
                      </a:r>
                      <a:r>
                        <a:rPr lang="en-AU" baseline="0" dirty="0" smtClean="0"/>
                        <a:t> long is a day on Earth?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890" y="790878"/>
            <a:ext cx="6089073" cy="3842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Days</a:t>
            </a:r>
          </a:p>
          <a:p>
            <a:pPr marL="0" indent="0">
              <a:buNone/>
            </a:pPr>
            <a:r>
              <a:rPr lang="en-AU" dirty="0"/>
              <a:t>A day is a common unit of time based on the Earths rotation on its axis</a:t>
            </a:r>
            <a:r>
              <a:rPr lang="en-AU" dirty="0" smtClean="0"/>
              <a:t>.</a:t>
            </a:r>
            <a:endParaRPr lang="en-AU" b="1" dirty="0"/>
          </a:p>
          <a:p>
            <a:r>
              <a:rPr lang="en-AU" dirty="0" smtClean="0"/>
              <a:t>It takes 24 hours for the Earth to complete one rotation. </a:t>
            </a:r>
            <a:endParaRPr lang="en-AU" dirty="0"/>
          </a:p>
          <a:p>
            <a:r>
              <a:rPr lang="en-AU" dirty="0" smtClean="0"/>
              <a:t>This is different on each planet, therefore the length of a day is different on each planet.</a:t>
            </a:r>
          </a:p>
          <a:p>
            <a:endParaRPr lang="en-AU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65AC419A-9D7D-4273-ACC7-F4B3C2ACB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226695"/>
              </p:ext>
            </p:extLst>
          </p:nvPr>
        </p:nvGraphicFramePr>
        <p:xfrm>
          <a:off x="9514800" y="2686372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It takes Neptune</a:t>
                      </a:r>
                      <a:r>
                        <a:rPr lang="en-AU" baseline="0" dirty="0" smtClean="0"/>
                        <a:t> 16 hours to complete one rotation, how long is 10 days on Neptune?</a:t>
                      </a:r>
                      <a:endParaRPr lang="en-AU" i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546" y="4348258"/>
            <a:ext cx="2275114" cy="22751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471" y="68400"/>
            <a:ext cx="2689304" cy="17733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518" y="2404402"/>
            <a:ext cx="3187238" cy="412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73350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Development/Guided Practise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12405" y="916888"/>
          <a:ext cx="4396874" cy="2926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96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Describing phases of the moon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baseline="0" dirty="0" smtClean="0"/>
                        <a:t>Is any part of the Moon visible?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No = New Moon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Yes… Go to 2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AU" baseline="0" dirty="0" smtClean="0"/>
                        <a:t>Is all of the Moon visible?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 = Full Moon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No…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Less than half = crescent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Half = quarter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More than half = Gibbous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54756" y="3045292"/>
            <a:ext cx="7211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Describe the phase of the Moon</a:t>
            </a:r>
            <a:r>
              <a:rPr lang="en-AU" sz="3200" dirty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2206" y="4467878"/>
            <a:ext cx="62808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00B050"/>
                </a:solidFill>
              </a:rPr>
              <a:t>This is a crescent because less than half of the Moon is visible.</a:t>
            </a:r>
            <a:endParaRPr lang="en-AU" sz="3200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403" y="3630067"/>
            <a:ext cx="4094452" cy="3066887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Moon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9514800" y="910622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</a:t>
                      </a:r>
                      <a:r>
                        <a:rPr lang="en-AU" baseline="0" dirty="0" smtClean="0"/>
                        <a:t>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all of the Moon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9514800" y="1752844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much of the moon is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10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happens during a high tide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7"/>
            <a:ext cx="8598865" cy="4480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Tides</a:t>
            </a:r>
            <a:endParaRPr lang="en-AU" b="1" dirty="0"/>
          </a:p>
          <a:p>
            <a:r>
              <a:rPr lang="en-AU" dirty="0" smtClean="0"/>
              <a:t>Tides are the rise and fall of the ocean. Usually occurring twice a day.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64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happens during a high tide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7"/>
            <a:ext cx="8598865" cy="4480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How tides form</a:t>
            </a:r>
          </a:p>
          <a:p>
            <a:r>
              <a:rPr lang="en-AU" dirty="0"/>
              <a:t>The gravitational pull of the Moon causes the oceans to bulge in the Moon’s direction.</a:t>
            </a:r>
          </a:p>
          <a:p>
            <a:r>
              <a:rPr lang="en-AU" dirty="0"/>
              <a:t>This causes the oceans to cover slightly more land, which is a high tide.</a:t>
            </a:r>
          </a:p>
          <a:p>
            <a:endParaRPr lang="en-AU" dirty="0"/>
          </a:p>
          <a:p>
            <a:endParaRPr lang="en-AU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9514800" y="1163674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effect does the Moon have on the Earth’s oceans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935" y="2763101"/>
            <a:ext cx="5459865" cy="40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9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Why are there two high tides?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9514800" y="1130701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True or False: both high tides are caused by the Moon attracting water.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6"/>
            <a:ext cx="8438805" cy="3914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How tides form</a:t>
            </a:r>
          </a:p>
          <a:p>
            <a:r>
              <a:rPr lang="en-AU" dirty="0"/>
              <a:t>The Earth itself is also being pulled towards the Moon.</a:t>
            </a:r>
          </a:p>
          <a:p>
            <a:r>
              <a:rPr lang="en-AU" dirty="0"/>
              <a:t>This pulls the Earth away from the water on the opposite side, causing a second water bulge (high tide).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897" y="2801720"/>
            <a:ext cx="6399436" cy="398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3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is a high tide formed?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9514800" y="1172813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is a low tide formed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4" y="844406"/>
            <a:ext cx="8438805" cy="4548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How tides form</a:t>
            </a:r>
          </a:p>
          <a:p>
            <a:r>
              <a:rPr lang="en-AU" dirty="0"/>
              <a:t>While this is happening, the Earth is rotating.</a:t>
            </a:r>
          </a:p>
          <a:p>
            <a:r>
              <a:rPr lang="en-AU" dirty="0"/>
              <a:t>As the land at the beach turns towards the water </a:t>
            </a:r>
            <a:r>
              <a:rPr lang="en-AU" dirty="0" smtClean="0"/>
              <a:t>bulge, </a:t>
            </a:r>
            <a:r>
              <a:rPr lang="en-AU" dirty="0"/>
              <a:t>a high tide occurs.</a:t>
            </a:r>
          </a:p>
          <a:p>
            <a:r>
              <a:rPr lang="en-AU" dirty="0"/>
              <a:t>When the land turns away from the water </a:t>
            </a:r>
            <a:r>
              <a:rPr lang="en-AU" dirty="0" smtClean="0"/>
              <a:t>bulge, </a:t>
            </a:r>
            <a:r>
              <a:rPr lang="en-AU" dirty="0"/>
              <a:t>a low tide occurs.</a:t>
            </a:r>
          </a:p>
          <a:p>
            <a:r>
              <a:rPr lang="en-AU" dirty="0"/>
              <a:t>The rotation of the Earth causes two </a:t>
            </a:r>
            <a:br>
              <a:rPr lang="en-AU" dirty="0"/>
            </a:br>
            <a:r>
              <a:rPr lang="en-AU" dirty="0"/>
              <a:t>high tides each day, which are about </a:t>
            </a:r>
            <a:br>
              <a:rPr lang="en-AU" dirty="0"/>
            </a:br>
            <a:r>
              <a:rPr lang="en-AU" dirty="0"/>
              <a:t>12 hours and 25 minutes apart.</a:t>
            </a:r>
          </a:p>
          <a:p>
            <a:endParaRPr lang="en-AU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343" y="3357346"/>
            <a:ext cx="5506421" cy="3432254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9514800" y="2277226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far apart would 2 low tides be?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13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When do spring tides occur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9514800" y="1155373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causes a spring tide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4" y="844407"/>
            <a:ext cx="8438805" cy="3308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Spring tides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 smtClean="0"/>
              <a:t>Larger</a:t>
            </a:r>
            <a:r>
              <a:rPr lang="en-AU" dirty="0" smtClean="0"/>
              <a:t> spring </a:t>
            </a:r>
            <a:r>
              <a:rPr lang="en-AU" dirty="0"/>
              <a:t>tides occur when the Sun, Moon and Earth are aligned.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The combined pulls of the Sun and Moon cause very high tides in some parts of the Earth.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1476"/>
          <a:stretch/>
        </p:blipFill>
        <p:spPr>
          <a:xfrm>
            <a:off x="3305394" y="3478018"/>
            <a:ext cx="6664344" cy="287809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B533E177-3E0A-486F-85EA-56688BECF4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14800" y="2242346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True or false: spring tides only happen during spring.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70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When do neap tides occur?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9514800" y="1207099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causes a neap tide?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4" y="844407"/>
            <a:ext cx="8438805" cy="3308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Neap tides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/>
              <a:t>Smaller</a:t>
            </a:r>
            <a:r>
              <a:rPr lang="en-AU" dirty="0"/>
              <a:t> neap tides occur during the Moon’s quarter phase.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At these times, the Sun and Moon are at right angles to Earth, causing the tides to be pulled in both directions at once.</a:t>
            </a:r>
          </a:p>
          <a:p>
            <a:endParaRPr lang="en-AU" dirty="0"/>
          </a:p>
        </p:txBody>
      </p:sp>
      <p:pic>
        <p:nvPicPr>
          <p:cNvPr id="8" name="Picture 7" descr="L:\1. Publishing and Editorial\1. Product\Oxford Science\Oxford Science 7\3. Extras\4. Answers\Artwork\4. Final jpgs\WS0807_00883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43"/>
          <a:stretch/>
        </p:blipFill>
        <p:spPr bwMode="auto">
          <a:xfrm>
            <a:off x="5141704" y="3200400"/>
            <a:ext cx="5676078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137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12405" y="916888"/>
          <a:ext cx="4396874" cy="2103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96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Describing tides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baseline="0" dirty="0"/>
                        <a:t>Are the Sun, Moon and Earth aligned (in a straight line)?</a:t>
                      </a:r>
                      <a:br>
                        <a:rPr lang="en-AU" baseline="0" dirty="0"/>
                      </a:br>
                      <a:r>
                        <a:rPr lang="en-AU" baseline="0" dirty="0"/>
                        <a:t>Yes = Spring tide</a:t>
                      </a:r>
                      <a:br>
                        <a:rPr lang="en-AU" baseline="0" dirty="0"/>
                      </a:br>
                      <a:r>
                        <a:rPr lang="en-AU" baseline="0" dirty="0"/>
                        <a:t>No = Neap tide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AU" baseline="0" dirty="0"/>
                        <a:t>Name the tide and describe the arrangement of the Sun / Moon / Earth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2405" y="3034407"/>
            <a:ext cx="7211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Describe the tide in the diagram.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2405" y="4499154"/>
            <a:ext cx="7024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00B050"/>
                </a:solidFill>
              </a:rPr>
              <a:t>This is a neap tide because the Moon and the Sun are at a right angle to the Earth, causing a smaller tide.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9453016" y="219499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Are the Sun, Moon and Earth all in a straight line?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9453016" y="139884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type of tide is this, and why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332" y="2808116"/>
            <a:ext cx="4311147" cy="20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3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109787"/>
              </p:ext>
            </p:extLst>
          </p:nvPr>
        </p:nvGraphicFramePr>
        <p:xfrm>
          <a:off x="9514800" y="5394737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 err="1" smtClean="0"/>
                        <a:t>or·bit</a:t>
                      </a:r>
                      <a:r>
                        <a:rPr lang="en-AU" b="1" dirty="0" smtClean="0"/>
                        <a:t> </a:t>
                      </a:r>
                      <a:r>
                        <a:rPr lang="en-AU" i="0" dirty="0" smtClean="0"/>
                        <a:t>(</a:t>
                      </a:r>
                      <a:r>
                        <a:rPr lang="en-AU" i="1" dirty="0" smtClean="0"/>
                        <a:t>noun</a:t>
                      </a:r>
                      <a:r>
                        <a:rPr lang="en-AU" i="0" dirty="0" smtClean="0"/>
                        <a:t>)</a:t>
                      </a:r>
                      <a:endParaRPr lang="en-AU" i="0" dirty="0"/>
                    </a:p>
                    <a:p>
                      <a:r>
                        <a:rPr lang="en-AU" dirty="0" smtClean="0"/>
                        <a:t>The path an</a:t>
                      </a:r>
                      <a:r>
                        <a:rPr lang="en-AU" baseline="0" dirty="0" smtClean="0"/>
                        <a:t> object takes around another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763585"/>
              </p:ext>
            </p:extLst>
          </p:nvPr>
        </p:nvGraphicFramePr>
        <p:xfrm>
          <a:off x="9514800" y="68400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a year?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21569"/>
              </p:ext>
            </p:extLst>
          </p:nvPr>
        </p:nvGraphicFramePr>
        <p:xfrm>
          <a:off x="9514800" y="966135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</a:t>
                      </a:r>
                      <a:r>
                        <a:rPr lang="en-AU" baseline="0" dirty="0" smtClean="0"/>
                        <a:t> long is one year on Earth?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44406"/>
            <a:ext cx="8186057" cy="4065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Years</a:t>
            </a:r>
            <a:endParaRPr lang="en-AU" b="1" dirty="0"/>
          </a:p>
          <a:p>
            <a:pPr marL="0" indent="0">
              <a:buNone/>
            </a:pPr>
            <a:r>
              <a:rPr lang="en-AU" dirty="0" smtClean="0"/>
              <a:t>A year is the time it takes a planet to make one orbit around the sun.</a:t>
            </a:r>
          </a:p>
          <a:p>
            <a:r>
              <a:rPr lang="en-AU" dirty="0"/>
              <a:t>There are eight planets in our Solar System that are orbiting the sun</a:t>
            </a:r>
            <a:r>
              <a:rPr lang="en-AU" dirty="0" smtClean="0"/>
              <a:t>. </a:t>
            </a:r>
          </a:p>
          <a:p>
            <a:r>
              <a:rPr lang="en-AU" dirty="0" smtClean="0"/>
              <a:t>The speed and distance of each planets orbit is different, so the length of a year is different on every planet.</a:t>
            </a:r>
          </a:p>
          <a:p>
            <a:r>
              <a:rPr lang="en-AU" dirty="0" smtClean="0"/>
              <a:t>One orbit takes the Earth 365.25 days.</a:t>
            </a:r>
          </a:p>
          <a:p>
            <a:endParaRPr lang="en-AU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65AC419A-9D7D-4273-ACC7-F4B3C2ACB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532272"/>
              </p:ext>
            </p:extLst>
          </p:nvPr>
        </p:nvGraphicFramePr>
        <p:xfrm>
          <a:off x="9514800" y="2133110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A planet orbits the sun 5 times. How many years has the planet experienced</a:t>
                      </a:r>
                      <a:r>
                        <a:rPr lang="en-AU" baseline="0" dirty="0" smtClean="0"/>
                        <a:t>?</a:t>
                      </a:r>
                      <a:endParaRPr lang="en-AU" i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549" y="4176190"/>
            <a:ext cx="2060055" cy="2437094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="" xmlns:a16="http://schemas.microsoft.com/office/drawing/2014/main" id="{65AC419A-9D7D-4273-ACC7-F4B3C2ACB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949405"/>
              </p:ext>
            </p:extLst>
          </p:nvPr>
        </p:nvGraphicFramePr>
        <p:xfrm>
          <a:off x="9514800" y="3763923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 smtClean="0"/>
                        <a:t>Venus completes one orbit in 225 days. How many years does Venus experience in 450 days?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43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9514800" y="5394737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 err="1" smtClean="0"/>
                        <a:t>or·bit</a:t>
                      </a:r>
                      <a:r>
                        <a:rPr lang="en-AU" b="1" dirty="0" smtClean="0"/>
                        <a:t> </a:t>
                      </a:r>
                      <a:r>
                        <a:rPr lang="en-AU" i="0" dirty="0" smtClean="0"/>
                        <a:t>(</a:t>
                      </a:r>
                      <a:r>
                        <a:rPr lang="en-AU" i="1" dirty="0" smtClean="0"/>
                        <a:t>noun</a:t>
                      </a:r>
                      <a:r>
                        <a:rPr lang="en-AU" i="0" dirty="0" smtClean="0"/>
                        <a:t>)</a:t>
                      </a:r>
                      <a:endParaRPr lang="en-AU" i="0" dirty="0"/>
                    </a:p>
                    <a:p>
                      <a:r>
                        <a:rPr lang="en-AU" dirty="0" smtClean="0"/>
                        <a:t>The path an</a:t>
                      </a:r>
                      <a:r>
                        <a:rPr lang="en-AU" baseline="0" dirty="0" smtClean="0"/>
                        <a:t> object takes around another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427406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far behind is our</a:t>
                      </a:r>
                      <a:r>
                        <a:rPr lang="en-AU" baseline="0" dirty="0" smtClean="0"/>
                        <a:t> calendar every 4 years?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465503"/>
              </p:ext>
            </p:extLst>
          </p:nvPr>
        </p:nvGraphicFramePr>
        <p:xfrm>
          <a:off x="9514800" y="1235375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day is added every 4 years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44406"/>
            <a:ext cx="8186057" cy="3727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Years</a:t>
            </a:r>
            <a:endParaRPr lang="en-AU" b="1" dirty="0"/>
          </a:p>
          <a:p>
            <a:pPr marL="0" indent="0">
              <a:buNone/>
            </a:pPr>
            <a:r>
              <a:rPr lang="en-AU" dirty="0" smtClean="0"/>
              <a:t>A year is the time it takes a planet to make one orbit around the sun.</a:t>
            </a:r>
          </a:p>
          <a:p>
            <a:r>
              <a:rPr lang="en-AU" dirty="0" smtClean="0"/>
              <a:t>Because the Earth takes 365.25 days to orbit the sun, every 4 years our calendar is one full day behind. </a:t>
            </a:r>
          </a:p>
          <a:p>
            <a:r>
              <a:rPr lang="en-AU" dirty="0" smtClean="0"/>
              <a:t>We account for this by adding one extra day (29 February) every leap year.</a:t>
            </a:r>
            <a:endParaRPr lang="en-AU" dirty="0"/>
          </a:p>
          <a:p>
            <a:endParaRPr lang="en-AU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65AC419A-9D7D-4273-ACC7-F4B3C2ACB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926940"/>
              </p:ext>
            </p:extLst>
          </p:nvPr>
        </p:nvGraphicFramePr>
        <p:xfrm>
          <a:off x="9514800" y="2509593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Why is an extra</a:t>
                      </a:r>
                      <a:r>
                        <a:rPr lang="en-AU" baseline="0" dirty="0" smtClean="0"/>
                        <a:t> day added every 4 years?</a:t>
                      </a:r>
                      <a:endParaRPr lang="en-AU" i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093" y="4112159"/>
            <a:ext cx="28575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73350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Development/Guided Practise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112813"/>
              </p:ext>
            </p:extLst>
          </p:nvPr>
        </p:nvGraphicFramePr>
        <p:xfrm>
          <a:off x="512405" y="916888"/>
          <a:ext cx="3982617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826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Comparing </a:t>
                      </a:r>
                      <a:r>
                        <a:rPr lang="en-AU" baseline="0" dirty="0" smtClean="0"/>
                        <a:t>days on different planets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dirty="0" smtClean="0"/>
                        <a:t>How long it takes for each planet</a:t>
                      </a:r>
                      <a:r>
                        <a:rPr lang="en-AU" baseline="0" dirty="0" smtClean="0"/>
                        <a:t> to complete a rotation?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AU" baseline="0" dirty="0" smtClean="0"/>
                        <a:t>Which planet has the longest day?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874661"/>
              </p:ext>
            </p:extLst>
          </p:nvPr>
        </p:nvGraphicFramePr>
        <p:xfrm>
          <a:off x="5427338" y="1603675"/>
          <a:ext cx="2948387" cy="358195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36459"/>
                <a:gridCol w="1911928"/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 smtClean="0"/>
                        <a:t>Planet</a:t>
                      </a:r>
                      <a:endParaRPr lang="en-AU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Time of rotation (hours)</a:t>
                      </a:r>
                      <a:endParaRPr lang="en-AU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68016">
                <a:tc>
                  <a:txBody>
                    <a:bodyPr/>
                    <a:lstStyle/>
                    <a:p>
                      <a:r>
                        <a:rPr lang="en-AU" dirty="0" smtClean="0"/>
                        <a:t>Mercury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1,408 </a:t>
                      </a:r>
                      <a:endParaRPr lang="en-AU" dirty="0"/>
                    </a:p>
                  </a:txBody>
                  <a:tcPr/>
                </a:tc>
              </a:tr>
              <a:tr h="323335">
                <a:tc>
                  <a:txBody>
                    <a:bodyPr/>
                    <a:lstStyle/>
                    <a:p>
                      <a:r>
                        <a:rPr lang="en-AU" dirty="0" smtClean="0"/>
                        <a:t>Venus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5,832</a:t>
                      </a:r>
                      <a:endParaRPr lang="en-AU" dirty="0"/>
                    </a:p>
                  </a:txBody>
                  <a:tcPr/>
                </a:tc>
              </a:tr>
              <a:tr h="368016">
                <a:tc>
                  <a:txBody>
                    <a:bodyPr/>
                    <a:lstStyle/>
                    <a:p>
                      <a:r>
                        <a:rPr lang="en-AU" dirty="0" smtClean="0"/>
                        <a:t>Earth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24</a:t>
                      </a:r>
                      <a:endParaRPr lang="en-AU" dirty="0"/>
                    </a:p>
                  </a:txBody>
                  <a:tcPr/>
                </a:tc>
              </a:tr>
              <a:tr h="368016">
                <a:tc>
                  <a:txBody>
                    <a:bodyPr/>
                    <a:lstStyle/>
                    <a:p>
                      <a:r>
                        <a:rPr lang="en-AU" dirty="0" smtClean="0"/>
                        <a:t>Mars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25</a:t>
                      </a:r>
                      <a:endParaRPr lang="en-AU" dirty="0"/>
                    </a:p>
                  </a:txBody>
                  <a:tcPr/>
                </a:tc>
              </a:tr>
              <a:tr h="368016">
                <a:tc>
                  <a:txBody>
                    <a:bodyPr/>
                    <a:lstStyle/>
                    <a:p>
                      <a:r>
                        <a:rPr lang="en-AU" dirty="0" smtClean="0"/>
                        <a:t>Jupiter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10</a:t>
                      </a:r>
                      <a:endParaRPr lang="en-AU" dirty="0"/>
                    </a:p>
                  </a:txBody>
                  <a:tcPr/>
                </a:tc>
              </a:tr>
              <a:tr h="368016">
                <a:tc>
                  <a:txBody>
                    <a:bodyPr/>
                    <a:lstStyle/>
                    <a:p>
                      <a:r>
                        <a:rPr lang="en-AU" dirty="0" smtClean="0"/>
                        <a:t>Saturn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11</a:t>
                      </a:r>
                      <a:endParaRPr lang="en-AU" dirty="0"/>
                    </a:p>
                  </a:txBody>
                  <a:tcPr/>
                </a:tc>
              </a:tr>
              <a:tr h="368016">
                <a:tc>
                  <a:txBody>
                    <a:bodyPr/>
                    <a:lstStyle/>
                    <a:p>
                      <a:r>
                        <a:rPr lang="en-AU" dirty="0" smtClean="0"/>
                        <a:t>Uranus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17</a:t>
                      </a:r>
                      <a:endParaRPr lang="en-AU" dirty="0"/>
                    </a:p>
                  </a:txBody>
                  <a:tcPr/>
                </a:tc>
              </a:tr>
              <a:tr h="368016">
                <a:tc>
                  <a:txBody>
                    <a:bodyPr/>
                    <a:lstStyle/>
                    <a:p>
                      <a:r>
                        <a:rPr lang="en-AU" dirty="0" smtClean="0"/>
                        <a:t>Neptune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16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462894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long</a:t>
                      </a:r>
                      <a:r>
                        <a:rPr lang="en-AU" baseline="0" dirty="0" smtClean="0"/>
                        <a:t> is one day on each planet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022600"/>
              </p:ext>
            </p:extLst>
          </p:nvPr>
        </p:nvGraphicFramePr>
        <p:xfrm>
          <a:off x="9514800" y="1100755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planet has the longest day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9601" y="3506645"/>
            <a:ext cx="5035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Compare a day on Mercury and Jupiter.</a:t>
            </a:r>
            <a:endParaRPr lang="en-AU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80782" y="5197289"/>
            <a:ext cx="6676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00B050"/>
                </a:solidFill>
              </a:rPr>
              <a:t>A day on Mercury is longer than a day on Jupiter. It takes </a:t>
            </a:r>
            <a:r>
              <a:rPr lang="en-AU" sz="2400" smtClean="0">
                <a:solidFill>
                  <a:srgbClr val="00B050"/>
                </a:solidFill>
              </a:rPr>
              <a:t>Mercury 1,408 </a:t>
            </a:r>
            <a:r>
              <a:rPr lang="en-AU" sz="2400" dirty="0" smtClean="0">
                <a:solidFill>
                  <a:srgbClr val="00B050"/>
                </a:solidFill>
              </a:rPr>
              <a:t>hours and Jupiter 10 hours to complete one rotation on their axis.</a:t>
            </a:r>
            <a:endParaRPr lang="en-AU" sz="2400" dirty="0">
              <a:solidFill>
                <a:srgbClr val="00B05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841" y="4703999"/>
            <a:ext cx="1965512" cy="19567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841" y="2463489"/>
            <a:ext cx="1965512" cy="196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3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happens during an eclipse?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9514800" y="1439207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the two types of eclipses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69" y="844406"/>
            <a:ext cx="8607831" cy="4891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Eclipses</a:t>
            </a:r>
          </a:p>
          <a:p>
            <a:pPr marL="0" indent="0">
              <a:buNone/>
            </a:pPr>
            <a:r>
              <a:rPr lang="en-AU" dirty="0"/>
              <a:t>When </a:t>
            </a:r>
            <a:r>
              <a:rPr lang="en-AU" dirty="0" smtClean="0"/>
              <a:t>light from the Sun is blocked by the Earth or the Moon this is known as an Eclipse. </a:t>
            </a:r>
            <a:br>
              <a:rPr lang="en-AU" dirty="0" smtClean="0"/>
            </a:b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There are two types of eclipses: </a:t>
            </a:r>
            <a:endParaRPr lang="en-AU" b="1" dirty="0"/>
          </a:p>
          <a:p>
            <a:r>
              <a:rPr lang="en-AU" dirty="0" smtClean="0"/>
              <a:t>Solar eclipse</a:t>
            </a:r>
          </a:p>
          <a:p>
            <a:r>
              <a:rPr lang="en-AU" dirty="0" smtClean="0"/>
              <a:t>Lunar eclipse</a:t>
            </a:r>
          </a:p>
          <a:p>
            <a:endParaRPr lang="en-AU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9514800" y="4632737"/>
          <a:ext cx="2605964" cy="2108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 err="1" smtClean="0"/>
                        <a:t>sol·ar</a:t>
                      </a:r>
                      <a:r>
                        <a:rPr lang="en-AU" b="1" dirty="0" smtClean="0"/>
                        <a:t> </a:t>
                      </a:r>
                      <a:r>
                        <a:rPr lang="en-AU" i="0" dirty="0" smtClean="0"/>
                        <a:t>(</a:t>
                      </a:r>
                      <a:r>
                        <a:rPr lang="en-AU" i="1" dirty="0" smtClean="0"/>
                        <a:t>adjective</a:t>
                      </a:r>
                      <a:r>
                        <a:rPr lang="en-AU" i="0" dirty="0" smtClean="0"/>
                        <a:t>)</a:t>
                      </a:r>
                      <a:endParaRPr lang="en-AU" i="0" dirty="0"/>
                    </a:p>
                    <a:p>
                      <a:r>
                        <a:rPr lang="en-AU" dirty="0" smtClean="0"/>
                        <a:t>Anything relating to the Sun</a:t>
                      </a:r>
                    </a:p>
                    <a:p>
                      <a:r>
                        <a:rPr lang="en-AU" b="1" dirty="0" err="1" smtClean="0"/>
                        <a:t>lun·ar</a:t>
                      </a:r>
                      <a:r>
                        <a:rPr lang="en-AU" b="1" dirty="0" smtClean="0"/>
                        <a:t> </a:t>
                      </a:r>
                      <a:r>
                        <a:rPr lang="en-AU" i="0" dirty="0" smtClean="0"/>
                        <a:t>(</a:t>
                      </a:r>
                      <a:r>
                        <a:rPr lang="en-AU" i="1" dirty="0" smtClean="0"/>
                        <a:t>adjective</a:t>
                      </a:r>
                      <a:r>
                        <a:rPr lang="en-AU" i="0" dirty="0" smtClean="0"/>
                        <a:t>)</a:t>
                      </a:r>
                    </a:p>
                    <a:p>
                      <a:r>
                        <a:rPr lang="en-AU" dirty="0" smtClean="0"/>
                        <a:t>Anything relating to the Moon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852" y="3578925"/>
            <a:ext cx="2114550" cy="2162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276" y="4555548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2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often</a:t>
                      </a:r>
                      <a:r>
                        <a:rPr lang="en-AU" baseline="0" dirty="0" smtClean="0"/>
                        <a:t> does the Moon pass between the Sun and the Earth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9514800" y="1439207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a solar eclipse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7"/>
            <a:ext cx="8438805" cy="3308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Solar eclipse</a:t>
            </a:r>
          </a:p>
          <a:p>
            <a:pPr marL="0" indent="0">
              <a:buNone/>
            </a:pPr>
            <a:r>
              <a:rPr lang="en-AU" dirty="0"/>
              <a:t>When the moon is positioned between the Earth and the Sun it is called a solar eclipse. </a:t>
            </a:r>
            <a:endParaRPr lang="en-AU" b="1" dirty="0"/>
          </a:p>
          <a:p>
            <a:r>
              <a:rPr lang="en-AU" dirty="0" smtClean="0"/>
              <a:t>The moon passes between the Sun and Earth once every 27.3 days.</a:t>
            </a:r>
          </a:p>
          <a:p>
            <a:r>
              <a:rPr lang="en-AU" dirty="0" smtClean="0"/>
              <a:t>Occasionally it will be </a:t>
            </a:r>
            <a:r>
              <a:rPr lang="en-AU" smtClean="0"/>
              <a:t>in a position </a:t>
            </a:r>
            <a:r>
              <a:rPr lang="en-AU" dirty="0" smtClean="0"/>
              <a:t>where it blocks light from the Sun</a:t>
            </a:r>
          </a:p>
          <a:p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21" y="3775931"/>
            <a:ext cx="5996854" cy="277820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514800" y="2266454"/>
          <a:ext cx="2605964" cy="2103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is the correct order for a solar eclipse to occur</a:t>
                      </a:r>
                      <a:r>
                        <a:rPr lang="en-AU" baseline="0" dirty="0" smtClean="0"/>
                        <a:t>?</a:t>
                      </a:r>
                    </a:p>
                    <a:p>
                      <a:r>
                        <a:rPr lang="en-AU" baseline="0" dirty="0" smtClean="0"/>
                        <a:t>a.) Sun, Earth, moon</a:t>
                      </a:r>
                    </a:p>
                    <a:p>
                      <a:r>
                        <a:rPr lang="en-AU" baseline="0" dirty="0" smtClean="0"/>
                        <a:t>b.) moon, Sun, Earth</a:t>
                      </a:r>
                    </a:p>
                    <a:p>
                      <a:r>
                        <a:rPr lang="en-AU" baseline="0" dirty="0" smtClean="0"/>
                        <a:t>c.) Sun, moon, Earth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0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is a total</a:t>
                      </a:r>
                      <a:r>
                        <a:rPr lang="en-AU" baseline="0" dirty="0" smtClean="0"/>
                        <a:t> eclipse different to a partial eclipse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7"/>
            <a:ext cx="8438805" cy="3308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Solar eclipse</a:t>
            </a:r>
          </a:p>
          <a:p>
            <a:pPr marL="0" indent="0">
              <a:buNone/>
            </a:pPr>
            <a:r>
              <a:rPr lang="en-AU" dirty="0" smtClean="0"/>
              <a:t>When the moon is positioned between the Earth and the Sun it is called a solar eclipse. </a:t>
            </a:r>
          </a:p>
          <a:p>
            <a:r>
              <a:rPr lang="en-AU" dirty="0"/>
              <a:t>A </a:t>
            </a:r>
            <a:r>
              <a:rPr lang="en-AU" b="1" dirty="0"/>
              <a:t>total</a:t>
            </a:r>
            <a:r>
              <a:rPr lang="en-AU" dirty="0"/>
              <a:t> eclipse occurs when the moon blocks all the light from the sun and the sky goes dark.</a:t>
            </a:r>
          </a:p>
          <a:p>
            <a:r>
              <a:rPr lang="en-AU" dirty="0"/>
              <a:t>A </a:t>
            </a:r>
            <a:r>
              <a:rPr lang="en-AU" b="1" dirty="0"/>
              <a:t>partial</a:t>
            </a:r>
            <a:r>
              <a:rPr lang="en-AU" dirty="0"/>
              <a:t> eclipse occurs when </a:t>
            </a:r>
            <a:r>
              <a:rPr lang="en-AU" dirty="0" smtClean="0"/>
              <a:t>only </a:t>
            </a:r>
            <a:r>
              <a:rPr lang="en-AU" dirty="0"/>
              <a:t>some of the light is </a:t>
            </a:r>
            <a:r>
              <a:rPr lang="en-AU" dirty="0" smtClean="0"/>
              <a:t> </a:t>
            </a:r>
            <a:r>
              <a:rPr lang="en-AU" dirty="0"/>
              <a:t>blocked</a:t>
            </a:r>
            <a:r>
              <a:rPr lang="en-AU" dirty="0" smtClean="0"/>
              <a:t>.</a:t>
            </a:r>
          </a:p>
          <a:p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454" y="3724275"/>
            <a:ext cx="6096000" cy="30480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9514800" y="1427509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happens during a total eclipse?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329" y="4145833"/>
            <a:ext cx="42100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1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</a:t>
                      </a:r>
                      <a:r>
                        <a:rPr lang="en-AU" baseline="0" dirty="0" smtClean="0"/>
                        <a:t> a lunar eclipse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9514800" y="922046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When does</a:t>
                      </a:r>
                      <a:r>
                        <a:rPr lang="en-AU" baseline="0" dirty="0" smtClean="0"/>
                        <a:t> a lunar eclipse occur?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7"/>
            <a:ext cx="8438805" cy="3308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Lunar eclipse</a:t>
            </a:r>
          </a:p>
          <a:p>
            <a:pPr marL="0" indent="0">
              <a:buNone/>
            </a:pPr>
            <a:r>
              <a:rPr lang="en-AU" dirty="0" smtClean="0"/>
              <a:t>When the Earth is positioned between the moon and the Sun it is called a lunar eclipse. </a:t>
            </a:r>
          </a:p>
          <a:p>
            <a:r>
              <a:rPr lang="en-AU" dirty="0" smtClean="0"/>
              <a:t>During a </a:t>
            </a:r>
            <a:r>
              <a:rPr lang="en-AU" b="1" dirty="0" smtClean="0"/>
              <a:t>lunar eclipse</a:t>
            </a:r>
            <a:r>
              <a:rPr lang="en-AU" dirty="0" smtClean="0"/>
              <a:t>, the Earth stops sunlight from reaching the moon.</a:t>
            </a:r>
          </a:p>
          <a:p>
            <a:r>
              <a:rPr lang="en-AU" dirty="0" smtClean="0"/>
              <a:t>A </a:t>
            </a:r>
            <a:r>
              <a:rPr lang="en-AU" b="1" dirty="0" smtClean="0"/>
              <a:t>lunar eclipse </a:t>
            </a:r>
            <a:r>
              <a:rPr lang="en-AU" dirty="0" smtClean="0"/>
              <a:t>can only occur when a full moon passes through the shadow caused by the Earth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344" y="3949041"/>
            <a:ext cx="5331844" cy="27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4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13109</TotalTime>
  <Words>2226</Words>
  <Application>Microsoft Office PowerPoint</Application>
  <PresentationFormat>Widescreen</PresentationFormat>
  <Paragraphs>334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Space Science Revision Year 7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ITSC</cp:lastModifiedBy>
  <cp:revision>73</cp:revision>
  <dcterms:created xsi:type="dcterms:W3CDTF">2018-02-20T13:07:19Z</dcterms:created>
  <dcterms:modified xsi:type="dcterms:W3CDTF">2020-11-05T12:05:01Z</dcterms:modified>
</cp:coreProperties>
</file>